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9" r:id="rId10"/>
    <p:sldId id="267" r:id="rId11"/>
    <p:sldId id="268" r:id="rId12"/>
    <p:sldId id="265" r:id="rId13"/>
    <p:sldId id="266" r:id="rId14"/>
  </p:sldIdLst>
  <p:sldSz cx="18288000" cy="10287000"/>
  <p:notesSz cx="6858000" cy="9144000"/>
  <p:embeddedFontLst>
    <p:embeddedFont>
      <p:font typeface="Clear Sans Regular Bold" panose="020B0603030202020304" pitchFamily="3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222" autoAdjust="0"/>
  </p:normalViewPr>
  <p:slideViewPr>
    <p:cSldViewPr>
      <p:cViewPr varScale="1">
        <p:scale>
          <a:sx n="59" d="100"/>
          <a:sy n="59" d="100"/>
        </p:scale>
        <p:origin x="164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Erika Atoma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we can see that the content creation surged 35% in May 2021, mounting to 2139 posts. Therefore, we investigated which content was popular at that time to help refine our marking strategies using past successful marketing campaign at that season.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2B7A1-BDF9-2963-D2A0-ADCD702645E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2BAFBF-A3FE-8200-1EA1-CA1B79899C8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0E95A93E-C592-BDFB-7745-9407DB6D3ED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a:extLst>
              <a:ext uri="{FF2B5EF4-FFF2-40B4-BE49-F238E27FC236}">
                <a16:creationId xmlns:a16="http://schemas.microsoft.com/office/drawing/2014/main" id="{7108EC02-2FB4-50DD-2DB3-959C0A04B5F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a:extLst>
              <a:ext uri="{FF2B5EF4-FFF2-40B4-BE49-F238E27FC236}">
                <a16:creationId xmlns:a16="http://schemas.microsoft.com/office/drawing/2014/main" id="{DEC49446-DEEE-A9CB-135A-1659F503276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 can see that the animal, healthy eating, food, culture and cooking content categories tops the chart making up over 30% of the peak-month content. </a:t>
            </a:r>
          </a:p>
        </p:txBody>
      </p:sp>
      <p:sp>
        <p:nvSpPr>
          <p:cNvPr id="6" name="Footer Placeholder 5">
            <a:extLst>
              <a:ext uri="{FF2B5EF4-FFF2-40B4-BE49-F238E27FC236}">
                <a16:creationId xmlns:a16="http://schemas.microsoft.com/office/drawing/2014/main" id="{D8AAC6CC-DA67-B264-3104-B4AA4F31E00F}"/>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a:extLst>
              <a:ext uri="{FF2B5EF4-FFF2-40B4-BE49-F238E27FC236}">
                <a16:creationId xmlns:a16="http://schemas.microsoft.com/office/drawing/2014/main" id="{A3287415-F717-4666-D881-999C5161801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80610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to summarize: We tackled this task and found the top 5 most popular categories as asked, but we also went one step further.- We found that animals and science are the two most popular categories, suggesting that users like "real-life" and "factual" content-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 As much as this analysis was insightful, we are ready to take it to the next stage and we have the expertise within Accenture to help you realize these kinds of insights in production across your organization and in real-time. We would love to help you with this.</a:t>
            </a:r>
          </a:p>
          <a:p>
            <a:endParaRPr lang="en-US" dirty="0"/>
          </a:p>
          <a:p>
            <a:r>
              <a:rPr lang="en-US" dirty="0"/>
              <a:t>Social Buzz should consider deploying production-level tools (such as live dashboards and automated trend detection algorithms) that continuously monitor content category performance and user reactions in real time. By doing so, the company can spot emerging trends (e.g. a sudden rise in a category like “cooking”) and respond immediately – whether by surfacing more of that content, refining recommendation algorithms, or informing marketing and content moderation strategies.</a:t>
            </a:r>
          </a:p>
          <a:p>
            <a:endParaRPr lang="en-US" dirty="0"/>
          </a:p>
          <a:p>
            <a:r>
              <a:rPr lang="en-US" dirty="0"/>
              <a:t>Embracing real-time content analytics will enable proactive management of user experience on the platform. As Social Buzz prepares for its IPO and the next phase of growth, demonstrating this capability is strategically important. It not only shows that the company understands its users’ preferences deeply, but also that it has the technical agility to leverage big data insights in driving engagement and monetization.</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 </a:t>
            </a:r>
          </a:p>
          <a:p>
            <a:pPr marL="228600" lvl="0" indent="-228600">
              <a:buAutoNum type="arabicPeriod"/>
            </a:pPr>
            <a:r>
              <a:rPr lang="en-US" dirty="0"/>
              <a:t>We will recap the overall project to give a high level understanding of the business problem we're tackling and the specific requirements. </a:t>
            </a:r>
          </a:p>
          <a:p>
            <a:pPr marL="228600" lvl="0" indent="-228600">
              <a:buAutoNum type="arabicPeriod"/>
            </a:pPr>
            <a:r>
              <a:rPr lang="en-US" dirty="0"/>
              <a:t> We will dive into the specific problem that we, the Data Analytics team, have been focusing on and will give some background as to why this is such a big problem. </a:t>
            </a:r>
          </a:p>
          <a:p>
            <a:pPr marL="228600" lvl="0" indent="-228600">
              <a:buAutoNum type="arabicPeriod"/>
            </a:pPr>
            <a:r>
              <a:rPr lang="en-US" dirty="0"/>
              <a:t>After introducing the problem, I will go over the team responsible from our side in tackling this task. </a:t>
            </a:r>
          </a:p>
          <a:p>
            <a:pPr marL="228600" lvl="0" indent="-228600">
              <a:buAutoNum type="arabicPeriod"/>
            </a:pPr>
            <a:r>
              <a:rPr lang="en-US" dirty="0"/>
              <a:t>I will then go over the high-level process that we followed to complete this task, so that you have complete clarity in how we tackle these kinds of tasks. </a:t>
            </a:r>
          </a:p>
          <a:p>
            <a:pPr marL="228600" lvl="0" indent="-228600">
              <a:buAutoNum type="arabicPeriod"/>
            </a:pPr>
            <a:r>
              <a:rPr lang="en-US" dirty="0"/>
              <a:t>Finally, I will go over the all important results and I will present them as a series of insights and visualization's from our analysis. 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 </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 </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 </a:t>
            </a:r>
          </a:p>
          <a:p>
            <a:pPr lvl="0"/>
            <a:endParaRPr lang="en-US" dirty="0"/>
          </a:p>
          <a:p>
            <a:pPr lvl="0"/>
            <a:r>
              <a:rPr lang="en-US" dirty="0"/>
              <a:t>Clearly with such grand scale, this comes with a lot of data and with such vast amounts of data comes challenges. </a:t>
            </a:r>
          </a:p>
          <a:p>
            <a:pPr lvl="0"/>
            <a:endParaRPr lang="en-US" dirty="0"/>
          </a:p>
          <a:p>
            <a:pPr lvl="0"/>
            <a:r>
              <a:rPr lang="en-US" dirty="0"/>
              <a:t>To give a background on how much data you've been creating:- You told us that your platform receives over 100000 posts per day which amounts to 36 500 000 posts every year, of which, this is all unstructured data making it very hard to make sense of. </a:t>
            </a:r>
          </a:p>
          <a:p>
            <a:pPr lvl="0"/>
            <a:endParaRPr lang="en-US" dirty="0"/>
          </a:p>
          <a:p>
            <a:pPr lvl="0"/>
            <a:r>
              <a:rPr lang="en-US" dirty="0"/>
              <a:t>In this dean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 </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her expertise really helped to guide the team to produce high quality analysis. </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 </a:t>
            </a:r>
          </a:p>
          <a:p>
            <a:pPr lvl="0"/>
            <a:endParaRPr lang="en-US" dirty="0"/>
          </a:p>
          <a:p>
            <a:pPr lvl="0"/>
            <a:r>
              <a:rPr lang="en-US" dirty="0"/>
              <a:t>And finally myself, Erika Atoma,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 </a:t>
            </a:r>
          </a:p>
          <a:p>
            <a:pPr marL="228600" lvl="0" indent="-228600">
              <a:buAutoNum type="arabicPeriod"/>
            </a:pPr>
            <a:r>
              <a:rPr lang="en-US" dirty="0"/>
              <a:t>Data understanding - the key to success on any data project is to understand the data in detail. So we took the time to understand the data model and domain of your business. </a:t>
            </a:r>
          </a:p>
          <a:p>
            <a:pPr marL="228600" lvl="0" indent="-228600">
              <a:buAutoNum type="arabicPeriod"/>
            </a:pPr>
            <a:r>
              <a:rPr lang="en-US" dirty="0"/>
              <a:t>Data cleaning - after understanding your business, we then cleaned the available datasets and thought about what an ideal dataset should look like for this problem. </a:t>
            </a:r>
          </a:p>
          <a:p>
            <a:pPr marL="228600" lvl="0" indent="-228600">
              <a:buAutoNum type="arabicPeriod"/>
            </a:pPr>
            <a:r>
              <a:rPr lang="en-US" dirty="0"/>
              <a:t>Data modelling - After ensuring the data was clean for analysis, we needed to process and model this data into a dataset that can precisely answer the business questions and produce the results needed. </a:t>
            </a:r>
          </a:p>
          <a:p>
            <a:pPr marL="228600" lvl="0" indent="-228600">
              <a:buAutoNum type="arabicPeriod"/>
            </a:pPr>
            <a:r>
              <a:rPr lang="en-US" dirty="0"/>
              <a:t>Data analysis - With our new dataset, we used our analytical expertise to uncover insights from this dataset and to produce visualizations to describe the insights. </a:t>
            </a:r>
          </a:p>
          <a:p>
            <a:pPr marL="228600" lvl="0" indent="-228600">
              <a:buAutoNum type="arabicPeriod"/>
            </a:pPr>
            <a:r>
              <a:rPr lang="en-US" dirty="0"/>
              <a:t>And finally we used these insights to unlock business decisions and to make recommendations on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Take a look of the insights: </a:t>
            </a:r>
          </a:p>
          <a:p>
            <a:pPr lvl="0"/>
            <a:endParaRPr lang="en-US" dirty="0"/>
          </a:p>
          <a:p>
            <a:pPr lvl="0"/>
            <a:r>
              <a:rPr lang="en-US" dirty="0"/>
              <a:t>From your data we found that you had a total of 16 unique categories of posts across your sample dataset. This includes things such as Food, Science and Animals. </a:t>
            </a:r>
          </a:p>
          <a:p>
            <a:pPr lvl="0"/>
            <a:endParaRPr lang="en-US" dirty="0"/>
          </a:p>
          <a:p>
            <a:pPr lvl="0"/>
            <a:r>
              <a:rPr lang="en-US" dirty="0"/>
              <a:t>As well as this, there were 1897 reactions from just the animal category alone! People obviously really like animals! </a:t>
            </a:r>
          </a:p>
          <a:p>
            <a:pPr lvl="0"/>
            <a:endParaRPr lang="en-US" dirty="0"/>
          </a:p>
          <a:p>
            <a:pPr lvl="0"/>
            <a:r>
              <a:rPr lang="en-US" dirty="0"/>
              <a:t>And also the most common month for users to post within was May 2021. This aligns with seasonal trends of social media users that feel the need to reconnect with people after calendar events such as Christmas. </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t>
            </a:r>
            <a:r>
              <a:rPr lang="en-US" b="1" dirty="0"/>
              <a:t>and</a:t>
            </a:r>
            <a:r>
              <a:rPr lang="en-US" dirty="0"/>
              <a:t> food in descending order. </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t>
            </a:r>
            <a:r>
              <a:rPr lang="en-US" b="1" dirty="0"/>
              <a:t>and</a:t>
            </a:r>
            <a:r>
              <a:rPr lang="en-US" dirty="0"/>
              <a:t> snippets of content that they can learn something from.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1BB1A-2795-F42C-46AE-7396C438153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74ED4D-02C6-98F8-9A84-55419D8BA28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BED03725-2CD6-69C4-D46C-3686AAD584F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27.05.2025</a:t>
            </a:fld>
            <a:endParaRPr lang="cs-CZ"/>
          </a:p>
        </p:txBody>
      </p:sp>
      <p:sp>
        <p:nvSpPr>
          <p:cNvPr id="4" name="Slide Image Placeholder 3">
            <a:extLst>
              <a:ext uri="{FF2B5EF4-FFF2-40B4-BE49-F238E27FC236}">
                <a16:creationId xmlns:a16="http://schemas.microsoft.com/office/drawing/2014/main" id="{504E27F9-C46D-6D53-C5D1-286442AFFCBB}"/>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a:extLst>
              <a:ext uri="{FF2B5EF4-FFF2-40B4-BE49-F238E27FC236}">
                <a16:creationId xmlns:a16="http://schemas.microsoft.com/office/drawing/2014/main" id="{89303A70-3B4F-3A1B-C7D6-CDCE7A939EB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popularity of top 5 categories were animals, science, healthy eating, technology and food in descending order. </a:t>
            </a:r>
          </a:p>
          <a:p>
            <a:pPr lvl="0"/>
            <a:endParaRPr lang="en-US" dirty="0"/>
          </a:p>
          <a:p>
            <a:pPr lvl="0"/>
            <a:r>
              <a:rPr lang="en-US" dirty="0"/>
              <a:t>Animals had an aggregate popularity score of around 1897. It is very interesting to see both food and healthy eating within the top 5, it really shows that food is a highly engaging content category. </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one content category consumes the entire platform, it will be important for you to ensure that any algorithms used to govern the content on the platform gives a fair balance to the content categories.</a:t>
            </a:r>
          </a:p>
        </p:txBody>
      </p:sp>
      <p:sp>
        <p:nvSpPr>
          <p:cNvPr id="6" name="Footer Placeholder 5">
            <a:extLst>
              <a:ext uri="{FF2B5EF4-FFF2-40B4-BE49-F238E27FC236}">
                <a16:creationId xmlns:a16="http://schemas.microsoft.com/office/drawing/2014/main" id="{EA0A3156-BBFA-EA5C-193A-D8F36B76950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a:extLst>
              <a:ext uri="{FF2B5EF4-FFF2-40B4-BE49-F238E27FC236}">
                <a16:creationId xmlns:a16="http://schemas.microsoft.com/office/drawing/2014/main" id="{AB647EB1-8584-DE29-0F4B-37773C1C235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2134765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941975" y="3090999"/>
            <a:ext cx="6222025" cy="2653547"/>
          </a:xfrm>
          <a:prstGeom prst="rect">
            <a:avLst/>
          </a:prstGeom>
        </p:spPr>
        <p:txBody>
          <a:bodyPr wrap="square" lIns="0" tIns="0" rIns="0" bIns="0" rtlCol="0" anchor="t">
            <a:spAutoFit/>
          </a:bodyPr>
          <a:lstStyle/>
          <a:p>
            <a:pPr algn="ctr">
              <a:lnSpc>
                <a:spcPts val="11059"/>
              </a:lnSpc>
            </a:pPr>
            <a:r>
              <a:rPr lang="en-US" sz="9600" dirty="0">
                <a:solidFill>
                  <a:schemeClr val="bg1"/>
                </a:solidFill>
              </a:rPr>
              <a:t>Social Buzz</a:t>
            </a:r>
          </a:p>
          <a:p>
            <a:pPr algn="ctr">
              <a:lnSpc>
                <a:spcPts val="11059"/>
              </a:lnSpc>
            </a:pPr>
            <a:r>
              <a:rPr lang="en-US" sz="4800" spc="-105" dirty="0">
                <a:solidFill>
                  <a:schemeClr val="bg1"/>
                </a:solidFill>
                <a:latin typeface="Graphik Regular" panose="020B0503030202060203" pitchFamily="34" charset="0"/>
              </a:rPr>
              <a:t>Data Analysis</a:t>
            </a:r>
            <a:endParaRPr lang="en-US" sz="5400" spc="-105" dirty="0">
              <a:solidFill>
                <a:schemeClr val="bg1"/>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descr="A graph with a line going up&#10;&#10;AI-generated content may be incorrect.">
            <a:extLst>
              <a:ext uri="{FF2B5EF4-FFF2-40B4-BE49-F238E27FC236}">
                <a16:creationId xmlns:a16="http://schemas.microsoft.com/office/drawing/2014/main" id="{F8C884AC-1016-A43F-7721-859F2DDB7B0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338801" y="2095500"/>
            <a:ext cx="8746211" cy="6949844"/>
          </a:xfrm>
          <a:prstGeom prst="rect">
            <a:avLst/>
          </a:prstGeom>
          <a:noFill/>
          <a:ln>
            <a:noFill/>
          </a:ln>
        </p:spPr>
      </p:pic>
      <p:sp>
        <p:nvSpPr>
          <p:cNvPr id="28" name="TextBox 27">
            <a:extLst>
              <a:ext uri="{FF2B5EF4-FFF2-40B4-BE49-F238E27FC236}">
                <a16:creationId xmlns:a16="http://schemas.microsoft.com/office/drawing/2014/main" id="{89501075-7A22-1C61-8FF9-3956989DF275}"/>
              </a:ext>
            </a:extLst>
          </p:cNvPr>
          <p:cNvSpPr txBox="1"/>
          <p:nvPr/>
        </p:nvSpPr>
        <p:spPr>
          <a:xfrm>
            <a:off x="2947295" y="1241656"/>
            <a:ext cx="14378459" cy="523220"/>
          </a:xfrm>
          <a:prstGeom prst="rect">
            <a:avLst/>
          </a:prstGeom>
          <a:noFill/>
        </p:spPr>
        <p:txBody>
          <a:bodyPr wrap="square" rtlCol="0">
            <a:spAutoFit/>
          </a:bodyPr>
          <a:lstStyle/>
          <a:p>
            <a:pPr algn="ctr"/>
            <a:r>
              <a:rPr lang="en-US" sz="2800" b="1" dirty="0">
                <a:solidFill>
                  <a:srgbClr val="A100FF"/>
                </a:solidFill>
                <a:latin typeface="+mj-lt"/>
              </a:rPr>
              <a:t>Content creation surged 35% in May 2021, monitoring similar spikes for campaign timing</a:t>
            </a:r>
          </a:p>
        </p:txBody>
      </p:sp>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50E8A-3934-B205-6D1F-00C0FF37E06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D045BDE-7E58-75D9-33E5-332C031172AF}"/>
              </a:ext>
            </a:extLst>
          </p:cNvPr>
          <p:cNvGrpSpPr/>
          <p:nvPr/>
        </p:nvGrpSpPr>
        <p:grpSpPr>
          <a:xfrm>
            <a:off x="555213" y="9490985"/>
            <a:ext cx="17253775" cy="2017079"/>
            <a:chOff x="0" y="0"/>
            <a:chExt cx="23005033" cy="2689439"/>
          </a:xfrm>
        </p:grpSpPr>
        <p:pic>
          <p:nvPicPr>
            <p:cNvPr id="3" name="Picture 3">
              <a:extLst>
                <a:ext uri="{FF2B5EF4-FFF2-40B4-BE49-F238E27FC236}">
                  <a16:creationId xmlns:a16="http://schemas.microsoft.com/office/drawing/2014/main" id="{72946B20-75A0-E02B-3141-793FC2E0A2A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a:extLst>
                <a:ext uri="{FF2B5EF4-FFF2-40B4-BE49-F238E27FC236}">
                  <a16:creationId xmlns:a16="http://schemas.microsoft.com/office/drawing/2014/main" id="{3BFC3E2A-C6B0-A9A8-73E7-28D1D318F6D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a:extLst>
                <a:ext uri="{FF2B5EF4-FFF2-40B4-BE49-F238E27FC236}">
                  <a16:creationId xmlns:a16="http://schemas.microsoft.com/office/drawing/2014/main" id="{FDA0C791-42D4-00B1-463C-A9B4C681D762}"/>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a:extLst>
                <a:ext uri="{FF2B5EF4-FFF2-40B4-BE49-F238E27FC236}">
                  <a16:creationId xmlns:a16="http://schemas.microsoft.com/office/drawing/2014/main" id="{F6199444-DED3-75D2-ADEC-18D10D00F8D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a:extLst>
                <a:ext uri="{FF2B5EF4-FFF2-40B4-BE49-F238E27FC236}">
                  <a16:creationId xmlns:a16="http://schemas.microsoft.com/office/drawing/2014/main" id="{64DE490D-6434-FF00-37F9-524D6205661E}"/>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a:extLst>
                <a:ext uri="{FF2B5EF4-FFF2-40B4-BE49-F238E27FC236}">
                  <a16:creationId xmlns:a16="http://schemas.microsoft.com/office/drawing/2014/main" id="{EECC1A45-6B67-49BB-17B3-068E78BFD32C}"/>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a:extLst>
                <a:ext uri="{FF2B5EF4-FFF2-40B4-BE49-F238E27FC236}">
                  <a16:creationId xmlns:a16="http://schemas.microsoft.com/office/drawing/2014/main" id="{0BCCA001-191A-80A6-B041-178B74C612CA}"/>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a:extLst>
              <a:ext uri="{FF2B5EF4-FFF2-40B4-BE49-F238E27FC236}">
                <a16:creationId xmlns:a16="http://schemas.microsoft.com/office/drawing/2014/main" id="{DF202029-7BE8-D6E2-6423-7C692245E968}"/>
              </a:ext>
            </a:extLst>
          </p:cNvPr>
          <p:cNvGrpSpPr/>
          <p:nvPr/>
        </p:nvGrpSpPr>
        <p:grpSpPr>
          <a:xfrm rot="1153642">
            <a:off x="979455" y="8814373"/>
            <a:ext cx="3545508" cy="3370302"/>
            <a:chOff x="0" y="0"/>
            <a:chExt cx="4727344" cy="4493736"/>
          </a:xfrm>
        </p:grpSpPr>
        <p:grpSp>
          <p:nvGrpSpPr>
            <p:cNvPr id="11" name="Group 11">
              <a:extLst>
                <a:ext uri="{FF2B5EF4-FFF2-40B4-BE49-F238E27FC236}">
                  <a16:creationId xmlns:a16="http://schemas.microsoft.com/office/drawing/2014/main" id="{B1C39430-101E-B2C0-4ECB-913A7B40E3D7}"/>
                </a:ext>
              </a:extLst>
            </p:cNvPr>
            <p:cNvGrpSpPr>
              <a:grpSpLocks noChangeAspect="1"/>
            </p:cNvGrpSpPr>
            <p:nvPr/>
          </p:nvGrpSpPr>
          <p:grpSpPr>
            <a:xfrm>
              <a:off x="644072" y="410464"/>
              <a:ext cx="4083272" cy="4083272"/>
              <a:chOff x="0" y="0"/>
              <a:chExt cx="6350000" cy="6350000"/>
            </a:xfrm>
          </p:grpSpPr>
          <p:sp>
            <p:nvSpPr>
              <p:cNvPr id="12" name="Freeform 12">
                <a:extLst>
                  <a:ext uri="{FF2B5EF4-FFF2-40B4-BE49-F238E27FC236}">
                    <a16:creationId xmlns:a16="http://schemas.microsoft.com/office/drawing/2014/main" id="{DBA058E5-EBFE-8B58-B28B-F2829C24022A}"/>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a:extLst>
                <a:ext uri="{FF2B5EF4-FFF2-40B4-BE49-F238E27FC236}">
                  <a16:creationId xmlns:a16="http://schemas.microsoft.com/office/drawing/2014/main" id="{5338010F-D91F-0B5C-0923-D223FF6059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a:extLst>
              <a:ext uri="{FF2B5EF4-FFF2-40B4-BE49-F238E27FC236}">
                <a16:creationId xmlns:a16="http://schemas.microsoft.com/office/drawing/2014/main" id="{27C3030B-3197-0DB3-3E99-5F5FF71F51D2}"/>
              </a:ext>
            </a:extLst>
          </p:cNvPr>
          <p:cNvGrpSpPr/>
          <p:nvPr/>
        </p:nvGrpSpPr>
        <p:grpSpPr>
          <a:xfrm>
            <a:off x="655752" y="-1235382"/>
            <a:ext cx="17253775" cy="2017079"/>
            <a:chOff x="0" y="0"/>
            <a:chExt cx="23005033" cy="2689439"/>
          </a:xfrm>
        </p:grpSpPr>
        <p:pic>
          <p:nvPicPr>
            <p:cNvPr id="15" name="Picture 15">
              <a:extLst>
                <a:ext uri="{FF2B5EF4-FFF2-40B4-BE49-F238E27FC236}">
                  <a16:creationId xmlns:a16="http://schemas.microsoft.com/office/drawing/2014/main" id="{91B82609-C779-8565-C4BE-230F99DF0C23}"/>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a:extLst>
                <a:ext uri="{FF2B5EF4-FFF2-40B4-BE49-F238E27FC236}">
                  <a16:creationId xmlns:a16="http://schemas.microsoft.com/office/drawing/2014/main" id="{00B539D7-1C04-EEDA-B403-A4254FA7A651}"/>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a:extLst>
                <a:ext uri="{FF2B5EF4-FFF2-40B4-BE49-F238E27FC236}">
                  <a16:creationId xmlns:a16="http://schemas.microsoft.com/office/drawing/2014/main" id="{A6860A57-632D-6A6F-9F39-310574B3EC2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a:extLst>
                <a:ext uri="{FF2B5EF4-FFF2-40B4-BE49-F238E27FC236}">
                  <a16:creationId xmlns:a16="http://schemas.microsoft.com/office/drawing/2014/main" id="{194822C5-313A-9B62-D838-25BDBDA21B4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a:extLst>
                <a:ext uri="{FF2B5EF4-FFF2-40B4-BE49-F238E27FC236}">
                  <a16:creationId xmlns:a16="http://schemas.microsoft.com/office/drawing/2014/main" id="{97474B6F-705E-2C48-5228-04C1F921A922}"/>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a:extLst>
                <a:ext uri="{FF2B5EF4-FFF2-40B4-BE49-F238E27FC236}">
                  <a16:creationId xmlns:a16="http://schemas.microsoft.com/office/drawing/2014/main" id="{5FA175DD-0609-E0A2-098E-79E568E1D7E8}"/>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a:extLst>
                <a:ext uri="{FF2B5EF4-FFF2-40B4-BE49-F238E27FC236}">
                  <a16:creationId xmlns:a16="http://schemas.microsoft.com/office/drawing/2014/main" id="{B2A19597-4280-1835-49EE-D33FCCA2F89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a:extLst>
              <a:ext uri="{FF2B5EF4-FFF2-40B4-BE49-F238E27FC236}">
                <a16:creationId xmlns:a16="http://schemas.microsoft.com/office/drawing/2014/main" id="{D054797E-05A4-B753-C9D6-01B36C650C12}"/>
              </a:ext>
            </a:extLst>
          </p:cNvPr>
          <p:cNvSpPr/>
          <p:nvPr/>
        </p:nvSpPr>
        <p:spPr>
          <a:xfrm>
            <a:off x="0" y="0"/>
            <a:ext cx="2386482" cy="10287000"/>
          </a:xfrm>
          <a:prstGeom prst="rect">
            <a:avLst/>
          </a:prstGeom>
          <a:solidFill>
            <a:srgbClr val="A100FF"/>
          </a:solidFill>
        </p:spPr>
        <p:txBody>
          <a:bodyPr/>
          <a:lstStyle/>
          <a:p>
            <a:endParaRPr lang="en-US"/>
          </a:p>
        </p:txBody>
      </p:sp>
      <p:grpSp>
        <p:nvGrpSpPr>
          <p:cNvPr id="23" name="Group 23">
            <a:extLst>
              <a:ext uri="{FF2B5EF4-FFF2-40B4-BE49-F238E27FC236}">
                <a16:creationId xmlns:a16="http://schemas.microsoft.com/office/drawing/2014/main" id="{736960C6-0E9E-FED8-1E73-175481A097F5}"/>
              </a:ext>
            </a:extLst>
          </p:cNvPr>
          <p:cNvGrpSpPr/>
          <p:nvPr/>
        </p:nvGrpSpPr>
        <p:grpSpPr>
          <a:xfrm>
            <a:off x="16515246" y="-1685151"/>
            <a:ext cx="3545508" cy="3370302"/>
            <a:chOff x="0" y="0"/>
            <a:chExt cx="4727344" cy="4493736"/>
          </a:xfrm>
        </p:grpSpPr>
        <p:grpSp>
          <p:nvGrpSpPr>
            <p:cNvPr id="24" name="Group 24">
              <a:extLst>
                <a:ext uri="{FF2B5EF4-FFF2-40B4-BE49-F238E27FC236}">
                  <a16:creationId xmlns:a16="http://schemas.microsoft.com/office/drawing/2014/main" id="{4436A5B5-5325-FA00-C7D7-0222CD4E82FB}"/>
                </a:ext>
              </a:extLst>
            </p:cNvPr>
            <p:cNvGrpSpPr>
              <a:grpSpLocks noChangeAspect="1"/>
            </p:cNvGrpSpPr>
            <p:nvPr/>
          </p:nvGrpSpPr>
          <p:grpSpPr>
            <a:xfrm>
              <a:off x="644072" y="410464"/>
              <a:ext cx="4083272" cy="4083272"/>
              <a:chOff x="0" y="0"/>
              <a:chExt cx="6350000" cy="6350000"/>
            </a:xfrm>
          </p:grpSpPr>
          <p:sp>
            <p:nvSpPr>
              <p:cNvPr id="25" name="Freeform 25">
                <a:extLst>
                  <a:ext uri="{FF2B5EF4-FFF2-40B4-BE49-F238E27FC236}">
                    <a16:creationId xmlns:a16="http://schemas.microsoft.com/office/drawing/2014/main" id="{7C13C3B6-89A6-DB67-0B52-187790226E91}"/>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a:extLst>
                <a:ext uri="{FF2B5EF4-FFF2-40B4-BE49-F238E27FC236}">
                  <a16:creationId xmlns:a16="http://schemas.microsoft.com/office/drawing/2014/main" id="{9288EC1D-27DC-92BF-7CFB-019837D48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1026" name="Picture 2">
            <a:extLst>
              <a:ext uri="{FF2B5EF4-FFF2-40B4-BE49-F238E27FC236}">
                <a16:creationId xmlns:a16="http://schemas.microsoft.com/office/drawing/2014/main" id="{87F212F4-39D4-9D0E-2847-62179DDCEE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1995643"/>
            <a:ext cx="7661992" cy="714281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0080E8B-BCA2-A5BD-3B57-3083ABCD5E70}"/>
              </a:ext>
            </a:extLst>
          </p:cNvPr>
          <p:cNvSpPr txBox="1"/>
          <p:nvPr/>
        </p:nvSpPr>
        <p:spPr>
          <a:xfrm>
            <a:off x="3177862" y="1173450"/>
            <a:ext cx="14378459" cy="523220"/>
          </a:xfrm>
          <a:prstGeom prst="rect">
            <a:avLst/>
          </a:prstGeom>
          <a:noFill/>
        </p:spPr>
        <p:txBody>
          <a:bodyPr wrap="square" rtlCol="0">
            <a:spAutoFit/>
          </a:bodyPr>
          <a:lstStyle/>
          <a:p>
            <a:pPr algn="ctr"/>
            <a:r>
              <a:rPr lang="en-US" sz="2800" b="1" dirty="0">
                <a:solidFill>
                  <a:srgbClr val="A100FF"/>
                </a:solidFill>
                <a:latin typeface="+mj-lt"/>
              </a:rPr>
              <a:t>Lifestyle and real-life categories made up over 30% of peak-month content</a:t>
            </a:r>
          </a:p>
        </p:txBody>
      </p:sp>
    </p:spTree>
    <p:extLst>
      <p:ext uri="{BB962C8B-B14F-4D97-AF65-F5344CB8AC3E}">
        <p14:creationId xmlns:p14="http://schemas.microsoft.com/office/powerpoint/2010/main" val="262957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FE64644B-4F19-AF41-D5CD-C472FB563773}"/>
              </a:ext>
            </a:extLst>
          </p:cNvPr>
          <p:cNvSpPr txBox="1"/>
          <p:nvPr/>
        </p:nvSpPr>
        <p:spPr>
          <a:xfrm>
            <a:off x="11116257" y="1283784"/>
            <a:ext cx="6703910" cy="8063746"/>
          </a:xfrm>
          <a:prstGeom prst="rect">
            <a:avLst/>
          </a:prstGeom>
          <a:noFill/>
        </p:spPr>
        <p:txBody>
          <a:bodyPr wrap="square" rtlCol="0">
            <a:spAutoFit/>
          </a:bodyPr>
          <a:lstStyle/>
          <a:p>
            <a:r>
              <a:rPr lang="en-US" sz="2000" b="1" dirty="0"/>
              <a:t>Animals</a:t>
            </a:r>
            <a:r>
              <a:rPr lang="en-US" sz="2000" dirty="0"/>
              <a:t> is the single most prominent content category on Social Buzz, achieving the highest aggregate popularity score of any category. The animal-related posts slightly outperformed the next most popular topic (</a:t>
            </a:r>
            <a:r>
              <a:rPr lang="en-US" sz="2000" b="1" dirty="0"/>
              <a:t>Science</a:t>
            </a:r>
            <a:r>
              <a:rPr lang="en-US" sz="2000" dirty="0"/>
              <a:t>), highlighting a broad user fascination with animal content (e.g. pet videos, wildlife images). The people enjoy “real-life” and “factual” content the most.</a:t>
            </a:r>
          </a:p>
          <a:p>
            <a:endParaRPr lang="en-US" sz="2000" dirty="0"/>
          </a:p>
          <a:p>
            <a:r>
              <a:rPr lang="en-US" sz="2000" dirty="0"/>
              <a:t>The platform’s posting activity has grown over time, culminating in a surge of content in </a:t>
            </a:r>
            <a:r>
              <a:rPr lang="en-US" sz="2000" b="1" dirty="0"/>
              <a:t>May 2021</a:t>
            </a:r>
            <a:r>
              <a:rPr lang="en-US" sz="2000" dirty="0"/>
              <a:t>. In that month, Social Buzz saw its highest-ever volume of user posts (~2,138 posts).</a:t>
            </a:r>
          </a:p>
          <a:p>
            <a:endParaRPr lang="en-US" sz="2000" dirty="0"/>
          </a:p>
          <a:p>
            <a:r>
              <a:rPr lang="en-US" sz="2000" b="1" dirty="0"/>
              <a:t>“Healthy Eating” </a:t>
            </a:r>
            <a:r>
              <a:rPr lang="en-US" sz="2000" dirty="0"/>
              <a:t>is a common theme with the top 5 categories with </a:t>
            </a:r>
            <a:r>
              <a:rPr lang="en-US" sz="2000" b="1" dirty="0"/>
              <a:t>“Food” </a:t>
            </a:r>
            <a:r>
              <a:rPr lang="en-US" sz="2000" dirty="0"/>
              <a:t>and </a:t>
            </a:r>
            <a:r>
              <a:rPr lang="en-US" sz="2000" b="1" dirty="0"/>
              <a:t>“Cooking”</a:t>
            </a:r>
            <a:r>
              <a:rPr lang="en-US" sz="2000" dirty="0"/>
              <a:t>. The users gravitated toward content about personal lifestyle and real life (from home cooking recipes to fitness and nutrition posts). This may give an indication to the audience within your user base. </a:t>
            </a:r>
          </a:p>
          <a:p>
            <a:endParaRPr lang="en-US" sz="2000" dirty="0"/>
          </a:p>
          <a:p>
            <a:r>
              <a:rPr lang="en-US" sz="2000" dirty="0"/>
              <a:t>You can create campaign and work with </a:t>
            </a:r>
            <a:r>
              <a:rPr lang="en-US" sz="2000" b="1" dirty="0"/>
              <a:t>healthy eating brands </a:t>
            </a:r>
            <a:r>
              <a:rPr lang="en-US" sz="2000" dirty="0"/>
              <a:t>to boost user engagement.</a:t>
            </a:r>
          </a:p>
          <a:p>
            <a:endParaRPr lang="en-US" sz="2000" dirty="0"/>
          </a:p>
          <a:p>
            <a:r>
              <a:rPr lang="en-US" sz="2000" dirty="0"/>
              <a:t>This ad-hoc analysis is insightful, but it’s time to take this analysis into large scale production for real-time of your business. We can show you how to do this. </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DC6519BC-3232-606D-0349-22C6E4A536E9}"/>
              </a:ext>
            </a:extLst>
          </p:cNvPr>
          <p:cNvSpPr txBox="1"/>
          <p:nvPr/>
        </p:nvSpPr>
        <p:spPr>
          <a:xfrm>
            <a:off x="9144000" y="3250673"/>
            <a:ext cx="6457985" cy="3785652"/>
          </a:xfrm>
          <a:prstGeom prst="rect">
            <a:avLst/>
          </a:prstGeom>
          <a:noFill/>
        </p:spPr>
        <p:txBody>
          <a:bodyPr wrap="square" rtlCol="0">
            <a:spAutoFit/>
          </a:bodyPr>
          <a:lstStyle/>
          <a:p>
            <a:r>
              <a:rPr lang="en-US" sz="2400" dirty="0"/>
              <a:t>Social Buzz is a fast growing technology unicorn at needs to adapt quickly to it’s global scale. </a:t>
            </a:r>
          </a:p>
          <a:p>
            <a:endParaRPr lang="en-US" sz="2400" dirty="0"/>
          </a:p>
          <a:p>
            <a:r>
              <a:rPr lang="en-US" sz="2400" dirty="0"/>
              <a:t>Accenture data team runs a three month initial project focusing on these tasks: </a:t>
            </a:r>
          </a:p>
          <a:p>
            <a:pPr marL="800100" lvl="1" indent="-342900">
              <a:buFont typeface="Arial" panose="020B0604020202020204" pitchFamily="34" charset="0"/>
              <a:buChar char="•"/>
            </a:pPr>
            <a:r>
              <a:rPr lang="en-US" sz="2400" dirty="0"/>
              <a:t>An audit of their big data practice  </a:t>
            </a:r>
          </a:p>
          <a:p>
            <a:pPr marL="800100" lvl="1" indent="-342900">
              <a:buFont typeface="Arial" panose="020B0604020202020204" pitchFamily="34" charset="0"/>
              <a:buChar char="•"/>
            </a:pPr>
            <a:r>
              <a:rPr lang="en-US" sz="2400" dirty="0"/>
              <a:t>Recommendations for a successful IPO  </a:t>
            </a:r>
          </a:p>
          <a:p>
            <a:pPr marL="800100" lvl="1" indent="-342900">
              <a:buFont typeface="Arial" panose="020B0604020202020204" pitchFamily="34" charset="0"/>
              <a:buChar char="•"/>
            </a:pPr>
            <a:r>
              <a:rPr lang="en-US" sz="2400" dirty="0"/>
              <a:t>An analysis of their content categories that highlights the top 5 categories with the largest aggregate popularity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D8A198F7-ECBE-4514-6F3C-B626A831F000}"/>
              </a:ext>
            </a:extLst>
          </p:cNvPr>
          <p:cNvSpPr txBox="1"/>
          <p:nvPr/>
        </p:nvSpPr>
        <p:spPr>
          <a:xfrm>
            <a:off x="1769868" y="5399152"/>
            <a:ext cx="6382655" cy="3046988"/>
          </a:xfrm>
          <a:prstGeom prst="rect">
            <a:avLst/>
          </a:prstGeom>
          <a:noFill/>
        </p:spPr>
        <p:txBody>
          <a:bodyPr wrap="square" rtlCol="0">
            <a:spAutoFit/>
          </a:bodyPr>
          <a:lstStyle/>
          <a:p>
            <a:r>
              <a:rPr lang="en-US" sz="2800" dirty="0">
                <a:solidFill>
                  <a:schemeClr val="bg1"/>
                </a:solidFill>
              </a:rPr>
              <a:t>Over </a:t>
            </a:r>
            <a:r>
              <a:rPr lang="en-US" sz="2800" b="1" dirty="0">
                <a:solidFill>
                  <a:schemeClr val="bg1"/>
                </a:solidFill>
              </a:rPr>
              <a:t>100,000</a:t>
            </a:r>
            <a:r>
              <a:rPr lang="en-US" sz="2800" dirty="0">
                <a:solidFill>
                  <a:schemeClr val="bg1"/>
                </a:solidFill>
              </a:rPr>
              <a:t> pieces of content per day </a:t>
            </a:r>
          </a:p>
          <a:p>
            <a:endParaRPr lang="en-US" sz="2800" dirty="0">
              <a:solidFill>
                <a:schemeClr val="bg1"/>
              </a:solidFill>
            </a:endParaRPr>
          </a:p>
          <a:p>
            <a:r>
              <a:rPr lang="en-US" sz="2800" b="1" dirty="0">
                <a:solidFill>
                  <a:schemeClr val="bg1"/>
                </a:solidFill>
              </a:rPr>
              <a:t>36,500,000</a:t>
            </a:r>
            <a:r>
              <a:rPr lang="en-US" sz="2800" dirty="0">
                <a:solidFill>
                  <a:schemeClr val="bg1"/>
                </a:solidFill>
              </a:rPr>
              <a:t> pieces of content per year</a:t>
            </a:r>
          </a:p>
          <a:p>
            <a:endParaRPr lang="en-US" dirty="0">
              <a:solidFill>
                <a:schemeClr val="bg1"/>
              </a:solidFill>
            </a:endParaRPr>
          </a:p>
          <a:p>
            <a:endParaRPr lang="en-US" dirty="0">
              <a:solidFill>
                <a:schemeClr val="bg1"/>
              </a:solidFill>
            </a:endParaRPr>
          </a:p>
          <a:p>
            <a:r>
              <a:rPr lang="en-US" dirty="0">
                <a:solidFill>
                  <a:schemeClr val="bg1"/>
                </a:solidFill>
              </a:rPr>
              <a:t>But how to capitalize on it when there is so much?</a:t>
            </a:r>
          </a:p>
          <a:p>
            <a:endParaRPr lang="en-US" dirty="0">
              <a:solidFill>
                <a:schemeClr val="bg1"/>
              </a:solidFill>
            </a:endParaRPr>
          </a:p>
          <a:p>
            <a:r>
              <a:rPr lang="en-US" dirty="0">
                <a:solidFill>
                  <a:schemeClr val="bg1"/>
                </a:solidFill>
              </a:rPr>
              <a:t>Accenture team will analyze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25" name="Freeform 25"/>
          <p:cNvSpPr/>
          <p:nvPr/>
        </p:nvSpPr>
        <p:spPr>
          <a:xfrm>
            <a:off x="11287718" y="6937499"/>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nvGrpSpPr>
          <p:cNvPr id="28" name="Group 28"/>
          <p:cNvGrpSpPr>
            <a:grpSpLocks noChangeAspect="1"/>
          </p:cNvGrpSpPr>
          <p:nvPr/>
        </p:nvGrpSpPr>
        <p:grpSpPr>
          <a:xfrm>
            <a:off x="11223470" y="3973707"/>
            <a:ext cx="2187334" cy="2123082"/>
            <a:chOff x="-23043" y="66269"/>
            <a:chExt cx="6542159" cy="6349987"/>
          </a:xfrm>
        </p:grpSpPr>
        <p:sp>
          <p:nvSpPr>
            <p:cNvPr id="29" name="Freeform 29"/>
            <p:cNvSpPr/>
            <p:nvPr/>
          </p:nvSpPr>
          <p:spPr>
            <a:xfrm>
              <a:off x="-23043" y="94342"/>
              <a:ext cx="6542159" cy="6269085"/>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4D0E76B4-F85F-B947-FEE2-1C8321B4DCEC}"/>
              </a:ext>
            </a:extLst>
          </p:cNvPr>
          <p:cNvSpPr txBox="1"/>
          <p:nvPr/>
        </p:nvSpPr>
        <p:spPr>
          <a:xfrm>
            <a:off x="14401800" y="1638300"/>
            <a:ext cx="3048000" cy="1077218"/>
          </a:xfrm>
          <a:prstGeom prst="rect">
            <a:avLst/>
          </a:prstGeom>
          <a:noFill/>
        </p:spPr>
        <p:txBody>
          <a:bodyPr wrap="square" rtlCol="0">
            <a:spAutoFit/>
          </a:bodyPr>
          <a:lstStyle/>
          <a:p>
            <a:r>
              <a:rPr lang="en-US" sz="2800" b="1" dirty="0"/>
              <a:t>Andrew Fleming</a:t>
            </a:r>
          </a:p>
          <a:p>
            <a:endParaRPr lang="en-US" dirty="0"/>
          </a:p>
          <a:p>
            <a:r>
              <a:rPr lang="en-US" dirty="0"/>
              <a:t>Chief Technology Architect </a:t>
            </a:r>
          </a:p>
        </p:txBody>
      </p:sp>
      <p:sp>
        <p:nvSpPr>
          <p:cNvPr id="33" name="TextBox 32">
            <a:extLst>
              <a:ext uri="{FF2B5EF4-FFF2-40B4-BE49-F238E27FC236}">
                <a16:creationId xmlns:a16="http://schemas.microsoft.com/office/drawing/2014/main" id="{71E71362-38D1-4819-C0EC-29AE2859404C}"/>
              </a:ext>
            </a:extLst>
          </p:cNvPr>
          <p:cNvSpPr txBox="1"/>
          <p:nvPr/>
        </p:nvSpPr>
        <p:spPr>
          <a:xfrm>
            <a:off x="14401800" y="4601949"/>
            <a:ext cx="3048000" cy="1077218"/>
          </a:xfrm>
          <a:prstGeom prst="rect">
            <a:avLst/>
          </a:prstGeom>
          <a:noFill/>
        </p:spPr>
        <p:txBody>
          <a:bodyPr wrap="square" rtlCol="0">
            <a:spAutoFit/>
          </a:bodyPr>
          <a:lstStyle/>
          <a:p>
            <a:r>
              <a:rPr lang="en-US" sz="2800" b="1" dirty="0"/>
              <a:t>Marcus </a:t>
            </a:r>
            <a:r>
              <a:rPr lang="en-US" sz="2800" b="1" dirty="0" err="1"/>
              <a:t>Rompton</a:t>
            </a:r>
            <a:endParaRPr lang="en-US" sz="2800" b="1" dirty="0"/>
          </a:p>
          <a:p>
            <a:endParaRPr lang="en-US" dirty="0"/>
          </a:p>
          <a:p>
            <a:r>
              <a:rPr lang="en-US" dirty="0"/>
              <a:t>Senior Principal </a:t>
            </a:r>
          </a:p>
        </p:txBody>
      </p:sp>
      <p:sp>
        <p:nvSpPr>
          <p:cNvPr id="34" name="TextBox 33">
            <a:extLst>
              <a:ext uri="{FF2B5EF4-FFF2-40B4-BE49-F238E27FC236}">
                <a16:creationId xmlns:a16="http://schemas.microsoft.com/office/drawing/2014/main" id="{5CCE2B3F-1073-F789-85B5-3EA5DC2152EB}"/>
              </a:ext>
            </a:extLst>
          </p:cNvPr>
          <p:cNvSpPr txBox="1"/>
          <p:nvPr/>
        </p:nvSpPr>
        <p:spPr>
          <a:xfrm>
            <a:off x="14401800" y="7677122"/>
            <a:ext cx="3048000" cy="1077218"/>
          </a:xfrm>
          <a:prstGeom prst="rect">
            <a:avLst/>
          </a:prstGeom>
          <a:noFill/>
        </p:spPr>
        <p:txBody>
          <a:bodyPr wrap="square" rtlCol="0">
            <a:spAutoFit/>
          </a:bodyPr>
          <a:lstStyle/>
          <a:p>
            <a:r>
              <a:rPr lang="en-US" sz="2800" b="1" dirty="0"/>
              <a:t>Erika Atoma </a:t>
            </a:r>
          </a:p>
          <a:p>
            <a:endParaRPr lang="en-US" dirty="0"/>
          </a:p>
          <a:p>
            <a:r>
              <a:rPr lang="en-US" dirty="0"/>
              <a:t>Data Analyst </a:t>
            </a:r>
          </a:p>
        </p:txBody>
      </p:sp>
      <p:pic>
        <p:nvPicPr>
          <p:cNvPr id="36" name="Picture 35" descr="A person wearing a black jacket and white polka dot shirt&#10;&#10;AI-generated content may be incorrect.">
            <a:extLst>
              <a:ext uri="{FF2B5EF4-FFF2-40B4-BE49-F238E27FC236}">
                <a16:creationId xmlns:a16="http://schemas.microsoft.com/office/drawing/2014/main" id="{726B0A18-A5C7-2F99-CAC3-54D009BADF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19309" y="6962868"/>
            <a:ext cx="2091495" cy="2047873"/>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8C2BF94-D04C-FB8C-186F-3E5A4E7D5985}"/>
              </a:ext>
            </a:extLst>
          </p:cNvPr>
          <p:cNvSpPr txBox="1"/>
          <p:nvPr/>
        </p:nvSpPr>
        <p:spPr>
          <a:xfrm>
            <a:off x="3981180" y="1602665"/>
            <a:ext cx="2603795" cy="369332"/>
          </a:xfrm>
          <a:prstGeom prst="rect">
            <a:avLst/>
          </a:prstGeom>
          <a:noFill/>
        </p:spPr>
        <p:txBody>
          <a:bodyPr wrap="square" rtlCol="0">
            <a:spAutoFit/>
          </a:bodyPr>
          <a:lstStyle/>
          <a:p>
            <a:r>
              <a:rPr lang="en-US" dirty="0">
                <a:solidFill>
                  <a:schemeClr val="bg1"/>
                </a:solidFill>
              </a:rPr>
              <a:t>Data Understanding </a:t>
            </a:r>
          </a:p>
        </p:txBody>
      </p:sp>
      <p:sp>
        <p:nvSpPr>
          <p:cNvPr id="40" name="TextBox 39">
            <a:extLst>
              <a:ext uri="{FF2B5EF4-FFF2-40B4-BE49-F238E27FC236}">
                <a16:creationId xmlns:a16="http://schemas.microsoft.com/office/drawing/2014/main" id="{2F8C13A5-7C0F-DFF0-2958-1602CC56BA33}"/>
              </a:ext>
            </a:extLst>
          </p:cNvPr>
          <p:cNvSpPr txBox="1"/>
          <p:nvPr/>
        </p:nvSpPr>
        <p:spPr>
          <a:xfrm>
            <a:off x="5709595" y="3089751"/>
            <a:ext cx="2603795" cy="369332"/>
          </a:xfrm>
          <a:prstGeom prst="rect">
            <a:avLst/>
          </a:prstGeom>
          <a:noFill/>
        </p:spPr>
        <p:txBody>
          <a:bodyPr wrap="square" rtlCol="0">
            <a:spAutoFit/>
          </a:bodyPr>
          <a:lstStyle/>
          <a:p>
            <a:r>
              <a:rPr lang="en-US" dirty="0">
                <a:solidFill>
                  <a:schemeClr val="bg1"/>
                </a:solidFill>
              </a:rPr>
              <a:t>Data Cleaning  </a:t>
            </a:r>
          </a:p>
        </p:txBody>
      </p:sp>
      <p:sp>
        <p:nvSpPr>
          <p:cNvPr id="41" name="TextBox 40">
            <a:extLst>
              <a:ext uri="{FF2B5EF4-FFF2-40B4-BE49-F238E27FC236}">
                <a16:creationId xmlns:a16="http://schemas.microsoft.com/office/drawing/2014/main" id="{2BC388BA-F2D7-AD37-5A2E-92B3A57D2288}"/>
              </a:ext>
            </a:extLst>
          </p:cNvPr>
          <p:cNvSpPr txBox="1"/>
          <p:nvPr/>
        </p:nvSpPr>
        <p:spPr>
          <a:xfrm>
            <a:off x="7652004" y="4886223"/>
            <a:ext cx="2603795" cy="369332"/>
          </a:xfrm>
          <a:prstGeom prst="rect">
            <a:avLst/>
          </a:prstGeom>
          <a:noFill/>
        </p:spPr>
        <p:txBody>
          <a:bodyPr wrap="square" rtlCol="0">
            <a:spAutoFit/>
          </a:bodyPr>
          <a:lstStyle/>
          <a:p>
            <a:r>
              <a:rPr lang="en-US" dirty="0">
                <a:solidFill>
                  <a:schemeClr val="bg1"/>
                </a:solidFill>
              </a:rPr>
              <a:t>Data Modelling  </a:t>
            </a:r>
          </a:p>
        </p:txBody>
      </p:sp>
      <p:sp>
        <p:nvSpPr>
          <p:cNvPr id="42" name="TextBox 41">
            <a:extLst>
              <a:ext uri="{FF2B5EF4-FFF2-40B4-BE49-F238E27FC236}">
                <a16:creationId xmlns:a16="http://schemas.microsoft.com/office/drawing/2014/main" id="{258EA28B-A3CE-215B-1906-4AAD87F1172B}"/>
              </a:ext>
            </a:extLst>
          </p:cNvPr>
          <p:cNvSpPr txBox="1"/>
          <p:nvPr/>
        </p:nvSpPr>
        <p:spPr>
          <a:xfrm>
            <a:off x="9547269" y="6292695"/>
            <a:ext cx="2603795" cy="369332"/>
          </a:xfrm>
          <a:prstGeom prst="rect">
            <a:avLst/>
          </a:prstGeom>
          <a:noFill/>
        </p:spPr>
        <p:txBody>
          <a:bodyPr wrap="square" rtlCol="0">
            <a:spAutoFit/>
          </a:bodyPr>
          <a:lstStyle/>
          <a:p>
            <a:r>
              <a:rPr lang="en-US" dirty="0">
                <a:solidFill>
                  <a:schemeClr val="bg1"/>
                </a:solidFill>
              </a:rPr>
              <a:t>Data Analysis  </a:t>
            </a:r>
          </a:p>
        </p:txBody>
      </p:sp>
      <p:sp>
        <p:nvSpPr>
          <p:cNvPr id="43" name="TextBox 42">
            <a:extLst>
              <a:ext uri="{FF2B5EF4-FFF2-40B4-BE49-F238E27FC236}">
                <a16:creationId xmlns:a16="http://schemas.microsoft.com/office/drawing/2014/main" id="{E0266F67-2A5F-4322-2346-3FDB2B2E2193}"/>
              </a:ext>
            </a:extLst>
          </p:cNvPr>
          <p:cNvSpPr txBox="1"/>
          <p:nvPr/>
        </p:nvSpPr>
        <p:spPr>
          <a:xfrm>
            <a:off x="11337710" y="8125998"/>
            <a:ext cx="2603795" cy="369332"/>
          </a:xfrm>
          <a:prstGeom prst="rect">
            <a:avLst/>
          </a:prstGeom>
          <a:noFill/>
        </p:spPr>
        <p:txBody>
          <a:bodyPr wrap="square" rtlCol="0">
            <a:spAutoFit/>
          </a:bodyPr>
          <a:lstStyle/>
          <a:p>
            <a:r>
              <a:rPr lang="en-US" dirty="0">
                <a:solidFill>
                  <a:schemeClr val="bg1"/>
                </a:solidFill>
              </a:rPr>
              <a:t>Uncover Insights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48F0E098-D4D5-1837-2671-331DE58412FB}"/>
              </a:ext>
            </a:extLst>
          </p:cNvPr>
          <p:cNvSpPr txBox="1"/>
          <p:nvPr/>
        </p:nvSpPr>
        <p:spPr>
          <a:xfrm>
            <a:off x="7467600" y="3619500"/>
            <a:ext cx="2115494" cy="1107996"/>
          </a:xfrm>
          <a:prstGeom prst="rect">
            <a:avLst/>
          </a:prstGeom>
          <a:noFill/>
        </p:spPr>
        <p:txBody>
          <a:bodyPr wrap="square" rtlCol="0">
            <a:spAutoFit/>
          </a:bodyPr>
          <a:lstStyle/>
          <a:p>
            <a:pPr algn="ctr"/>
            <a:r>
              <a:rPr lang="en-US" sz="6600" dirty="0">
                <a:solidFill>
                  <a:srgbClr val="A100FF"/>
                </a:solidFill>
              </a:rPr>
              <a:t>16</a:t>
            </a:r>
          </a:p>
        </p:txBody>
      </p:sp>
      <p:sp>
        <p:nvSpPr>
          <p:cNvPr id="15" name="TextBox 14">
            <a:extLst>
              <a:ext uri="{FF2B5EF4-FFF2-40B4-BE49-F238E27FC236}">
                <a16:creationId xmlns:a16="http://schemas.microsoft.com/office/drawing/2014/main" id="{1043F098-8ACD-91EF-5687-2879C7F56608}"/>
              </a:ext>
            </a:extLst>
          </p:cNvPr>
          <p:cNvSpPr txBox="1"/>
          <p:nvPr/>
        </p:nvSpPr>
        <p:spPr>
          <a:xfrm>
            <a:off x="7047212" y="5009597"/>
            <a:ext cx="2956269" cy="830997"/>
          </a:xfrm>
          <a:prstGeom prst="rect">
            <a:avLst/>
          </a:prstGeom>
          <a:noFill/>
        </p:spPr>
        <p:txBody>
          <a:bodyPr wrap="square" rtlCol="0">
            <a:spAutoFit/>
          </a:bodyPr>
          <a:lstStyle/>
          <a:p>
            <a:pPr algn="ctr"/>
            <a:r>
              <a:rPr lang="en-US" sz="2400" dirty="0"/>
              <a:t>UNIQUE </a:t>
            </a:r>
          </a:p>
          <a:p>
            <a:pPr algn="ctr"/>
            <a:r>
              <a:rPr lang="en-US" sz="2400" dirty="0"/>
              <a:t>CATEGORIES </a:t>
            </a:r>
          </a:p>
        </p:txBody>
      </p:sp>
      <p:sp>
        <p:nvSpPr>
          <p:cNvPr id="16" name="TextBox 15">
            <a:extLst>
              <a:ext uri="{FF2B5EF4-FFF2-40B4-BE49-F238E27FC236}">
                <a16:creationId xmlns:a16="http://schemas.microsoft.com/office/drawing/2014/main" id="{A08F7B54-A949-8711-43F2-98D34358D4D5}"/>
              </a:ext>
            </a:extLst>
          </p:cNvPr>
          <p:cNvSpPr txBox="1"/>
          <p:nvPr/>
        </p:nvSpPr>
        <p:spPr>
          <a:xfrm>
            <a:off x="12030092" y="3619500"/>
            <a:ext cx="4352907" cy="1107996"/>
          </a:xfrm>
          <a:prstGeom prst="rect">
            <a:avLst/>
          </a:prstGeom>
          <a:noFill/>
        </p:spPr>
        <p:txBody>
          <a:bodyPr wrap="square" rtlCol="0">
            <a:spAutoFit/>
          </a:bodyPr>
          <a:lstStyle/>
          <a:p>
            <a:pPr algn="ctr"/>
            <a:r>
              <a:rPr lang="en-US" sz="6600" dirty="0">
                <a:solidFill>
                  <a:srgbClr val="A100FF"/>
                </a:solidFill>
              </a:rPr>
              <a:t>MAY 2021</a:t>
            </a:r>
          </a:p>
        </p:txBody>
      </p:sp>
      <p:sp>
        <p:nvSpPr>
          <p:cNvPr id="17" name="TextBox 16">
            <a:extLst>
              <a:ext uri="{FF2B5EF4-FFF2-40B4-BE49-F238E27FC236}">
                <a16:creationId xmlns:a16="http://schemas.microsoft.com/office/drawing/2014/main" id="{2F338A81-3801-82A1-7D24-BFDA2A76B2C1}"/>
              </a:ext>
            </a:extLst>
          </p:cNvPr>
          <p:cNvSpPr txBox="1"/>
          <p:nvPr/>
        </p:nvSpPr>
        <p:spPr>
          <a:xfrm>
            <a:off x="12667451" y="5009597"/>
            <a:ext cx="2956269" cy="1200329"/>
          </a:xfrm>
          <a:prstGeom prst="rect">
            <a:avLst/>
          </a:prstGeom>
          <a:noFill/>
        </p:spPr>
        <p:txBody>
          <a:bodyPr wrap="square" rtlCol="0">
            <a:spAutoFit/>
          </a:bodyPr>
          <a:lstStyle/>
          <a:p>
            <a:pPr algn="ctr"/>
            <a:r>
              <a:rPr lang="en-US" sz="2400" dirty="0"/>
              <a:t>MONTH AND YEAR WITH THE MOST POSTS  </a:t>
            </a:r>
          </a:p>
        </p:txBody>
      </p:sp>
      <p:sp>
        <p:nvSpPr>
          <p:cNvPr id="18" name="TextBox 17">
            <a:extLst>
              <a:ext uri="{FF2B5EF4-FFF2-40B4-BE49-F238E27FC236}">
                <a16:creationId xmlns:a16="http://schemas.microsoft.com/office/drawing/2014/main" id="{F908FD70-7821-A1BC-3161-223A7897C429}"/>
              </a:ext>
            </a:extLst>
          </p:cNvPr>
          <p:cNvSpPr txBox="1"/>
          <p:nvPr/>
        </p:nvSpPr>
        <p:spPr>
          <a:xfrm>
            <a:off x="2484720" y="3619500"/>
            <a:ext cx="2115494" cy="1107996"/>
          </a:xfrm>
          <a:prstGeom prst="rect">
            <a:avLst/>
          </a:prstGeom>
          <a:noFill/>
        </p:spPr>
        <p:txBody>
          <a:bodyPr wrap="square" rtlCol="0">
            <a:spAutoFit/>
          </a:bodyPr>
          <a:lstStyle/>
          <a:p>
            <a:pPr algn="ctr"/>
            <a:r>
              <a:rPr lang="en-US" sz="6600" dirty="0">
                <a:solidFill>
                  <a:srgbClr val="A100FF"/>
                </a:solidFill>
              </a:rPr>
              <a:t>1897</a:t>
            </a:r>
          </a:p>
        </p:txBody>
      </p:sp>
      <p:sp>
        <p:nvSpPr>
          <p:cNvPr id="19" name="TextBox 18">
            <a:extLst>
              <a:ext uri="{FF2B5EF4-FFF2-40B4-BE49-F238E27FC236}">
                <a16:creationId xmlns:a16="http://schemas.microsoft.com/office/drawing/2014/main" id="{16E41D6D-6B48-6F64-D33D-7EC416E58594}"/>
              </a:ext>
            </a:extLst>
          </p:cNvPr>
          <p:cNvSpPr txBox="1"/>
          <p:nvPr/>
        </p:nvSpPr>
        <p:spPr>
          <a:xfrm>
            <a:off x="2064332" y="5009597"/>
            <a:ext cx="2956269" cy="1200329"/>
          </a:xfrm>
          <a:prstGeom prst="rect">
            <a:avLst/>
          </a:prstGeom>
          <a:noFill/>
        </p:spPr>
        <p:txBody>
          <a:bodyPr wrap="square" rtlCol="0">
            <a:spAutoFit/>
          </a:bodyPr>
          <a:lstStyle/>
          <a:p>
            <a:pPr algn="ctr"/>
            <a:r>
              <a:rPr lang="en-US" sz="2400" dirty="0"/>
              <a:t>REACTIONS TO “ANIMAL”</a:t>
            </a:r>
          </a:p>
          <a:p>
            <a:pPr algn="ctr"/>
            <a:r>
              <a:rPr lang="en-US" sz="2400" dirty="0"/>
              <a:t>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descr="A graph with purple and grey bars&#10;&#10;AI-generated content may be incorrect.">
            <a:extLst>
              <a:ext uri="{FF2B5EF4-FFF2-40B4-BE49-F238E27FC236}">
                <a16:creationId xmlns:a16="http://schemas.microsoft.com/office/drawing/2014/main" id="{E1F6F478-C856-745A-6167-2FE0751ABB3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13729" y="2208079"/>
            <a:ext cx="7788882" cy="6913359"/>
          </a:xfrm>
          <a:prstGeom prst="rect">
            <a:avLst/>
          </a:prstGeom>
          <a:noFill/>
          <a:ln>
            <a:noFill/>
          </a:ln>
        </p:spPr>
      </p:pic>
      <p:sp>
        <p:nvSpPr>
          <p:cNvPr id="28" name="TextBox 27">
            <a:extLst>
              <a:ext uri="{FF2B5EF4-FFF2-40B4-BE49-F238E27FC236}">
                <a16:creationId xmlns:a16="http://schemas.microsoft.com/office/drawing/2014/main" id="{4A0296AC-89A2-620E-64D4-F4959A89C2CA}"/>
              </a:ext>
            </a:extLst>
          </p:cNvPr>
          <p:cNvSpPr txBox="1"/>
          <p:nvPr/>
        </p:nvSpPr>
        <p:spPr>
          <a:xfrm>
            <a:off x="2918941" y="1495850"/>
            <a:ext cx="14378459" cy="523220"/>
          </a:xfrm>
          <a:prstGeom prst="rect">
            <a:avLst/>
          </a:prstGeom>
          <a:noFill/>
        </p:spPr>
        <p:txBody>
          <a:bodyPr wrap="square" rtlCol="0">
            <a:spAutoFit/>
          </a:bodyPr>
          <a:lstStyle/>
          <a:p>
            <a:pPr algn="ctr"/>
            <a:r>
              <a:rPr lang="en-US" sz="2800" b="1" dirty="0">
                <a:solidFill>
                  <a:srgbClr val="A100FF"/>
                </a:solidFill>
                <a:latin typeface="+mj-lt"/>
              </a:rPr>
              <a:t>Animals and science drive highest content scores, which optimize for real-life themed posts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EF83A-EF6E-8432-E1D7-F3040CECA27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7418D47-BA4A-45D1-2B52-02120134E0A2}"/>
              </a:ext>
            </a:extLst>
          </p:cNvPr>
          <p:cNvGrpSpPr/>
          <p:nvPr/>
        </p:nvGrpSpPr>
        <p:grpSpPr>
          <a:xfrm>
            <a:off x="555213" y="9490985"/>
            <a:ext cx="17253775" cy="2017079"/>
            <a:chOff x="0" y="0"/>
            <a:chExt cx="23005033" cy="2689439"/>
          </a:xfrm>
        </p:grpSpPr>
        <p:pic>
          <p:nvPicPr>
            <p:cNvPr id="3" name="Picture 3">
              <a:extLst>
                <a:ext uri="{FF2B5EF4-FFF2-40B4-BE49-F238E27FC236}">
                  <a16:creationId xmlns:a16="http://schemas.microsoft.com/office/drawing/2014/main" id="{452CAD8E-6C32-C947-4F19-0DC7D7B11FFE}"/>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a:extLst>
                <a:ext uri="{FF2B5EF4-FFF2-40B4-BE49-F238E27FC236}">
                  <a16:creationId xmlns:a16="http://schemas.microsoft.com/office/drawing/2014/main" id="{9D4487E9-69FC-6714-EED9-5EE1B75B5B78}"/>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a:extLst>
                <a:ext uri="{FF2B5EF4-FFF2-40B4-BE49-F238E27FC236}">
                  <a16:creationId xmlns:a16="http://schemas.microsoft.com/office/drawing/2014/main" id="{5FD0A40C-AF89-6411-1DAE-DDB6E3AA5A4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a:extLst>
                <a:ext uri="{FF2B5EF4-FFF2-40B4-BE49-F238E27FC236}">
                  <a16:creationId xmlns:a16="http://schemas.microsoft.com/office/drawing/2014/main" id="{D8D0B6DC-D29F-D307-2DF1-9C73C4FCB07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a:extLst>
                <a:ext uri="{FF2B5EF4-FFF2-40B4-BE49-F238E27FC236}">
                  <a16:creationId xmlns:a16="http://schemas.microsoft.com/office/drawing/2014/main" id="{60C4CD00-52C1-EE7C-CA18-3AD2EDCB38F9}"/>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a:extLst>
                <a:ext uri="{FF2B5EF4-FFF2-40B4-BE49-F238E27FC236}">
                  <a16:creationId xmlns:a16="http://schemas.microsoft.com/office/drawing/2014/main" id="{620A73E6-4BC4-1CD2-F3D1-DDB00CA44C1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a:extLst>
                <a:ext uri="{FF2B5EF4-FFF2-40B4-BE49-F238E27FC236}">
                  <a16:creationId xmlns:a16="http://schemas.microsoft.com/office/drawing/2014/main" id="{59D214C2-ABFF-6AAC-B0ED-CD45F8564909}"/>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a:extLst>
              <a:ext uri="{FF2B5EF4-FFF2-40B4-BE49-F238E27FC236}">
                <a16:creationId xmlns:a16="http://schemas.microsoft.com/office/drawing/2014/main" id="{AF2879E3-8F87-C95A-63EB-7047C6341981}"/>
              </a:ext>
            </a:extLst>
          </p:cNvPr>
          <p:cNvGrpSpPr/>
          <p:nvPr/>
        </p:nvGrpSpPr>
        <p:grpSpPr>
          <a:xfrm rot="1153642">
            <a:off x="979455" y="8814373"/>
            <a:ext cx="3545508" cy="3370302"/>
            <a:chOff x="0" y="0"/>
            <a:chExt cx="4727344" cy="4493736"/>
          </a:xfrm>
        </p:grpSpPr>
        <p:grpSp>
          <p:nvGrpSpPr>
            <p:cNvPr id="11" name="Group 11">
              <a:extLst>
                <a:ext uri="{FF2B5EF4-FFF2-40B4-BE49-F238E27FC236}">
                  <a16:creationId xmlns:a16="http://schemas.microsoft.com/office/drawing/2014/main" id="{F0E7340B-7B9B-62F2-D6AB-12546792527F}"/>
                </a:ext>
              </a:extLst>
            </p:cNvPr>
            <p:cNvGrpSpPr>
              <a:grpSpLocks noChangeAspect="1"/>
            </p:cNvGrpSpPr>
            <p:nvPr/>
          </p:nvGrpSpPr>
          <p:grpSpPr>
            <a:xfrm>
              <a:off x="644072" y="410464"/>
              <a:ext cx="4083272" cy="4083272"/>
              <a:chOff x="0" y="0"/>
              <a:chExt cx="6350000" cy="6350000"/>
            </a:xfrm>
          </p:grpSpPr>
          <p:sp>
            <p:nvSpPr>
              <p:cNvPr id="12" name="Freeform 12">
                <a:extLst>
                  <a:ext uri="{FF2B5EF4-FFF2-40B4-BE49-F238E27FC236}">
                    <a16:creationId xmlns:a16="http://schemas.microsoft.com/office/drawing/2014/main" id="{2BE0D500-2E2F-648F-0F90-256CCAA50E50}"/>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a:extLst>
                <a:ext uri="{FF2B5EF4-FFF2-40B4-BE49-F238E27FC236}">
                  <a16:creationId xmlns:a16="http://schemas.microsoft.com/office/drawing/2014/main" id="{D3678CC9-32D1-CA19-2879-B9D3E190FB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a:extLst>
              <a:ext uri="{FF2B5EF4-FFF2-40B4-BE49-F238E27FC236}">
                <a16:creationId xmlns:a16="http://schemas.microsoft.com/office/drawing/2014/main" id="{074F1C20-C0D7-F16F-5E73-58C16B0CD1B1}"/>
              </a:ext>
            </a:extLst>
          </p:cNvPr>
          <p:cNvGrpSpPr/>
          <p:nvPr/>
        </p:nvGrpSpPr>
        <p:grpSpPr>
          <a:xfrm>
            <a:off x="655751" y="-710238"/>
            <a:ext cx="17253775" cy="2017079"/>
            <a:chOff x="0" y="0"/>
            <a:chExt cx="23005033" cy="2689439"/>
          </a:xfrm>
        </p:grpSpPr>
        <p:pic>
          <p:nvPicPr>
            <p:cNvPr id="15" name="Picture 15">
              <a:extLst>
                <a:ext uri="{FF2B5EF4-FFF2-40B4-BE49-F238E27FC236}">
                  <a16:creationId xmlns:a16="http://schemas.microsoft.com/office/drawing/2014/main" id="{B2B610F4-4446-E4E6-7763-05D5F0523569}"/>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a:extLst>
                <a:ext uri="{FF2B5EF4-FFF2-40B4-BE49-F238E27FC236}">
                  <a16:creationId xmlns:a16="http://schemas.microsoft.com/office/drawing/2014/main" id="{75662F73-89E9-DF99-F13C-39770AA62635}"/>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a:extLst>
                <a:ext uri="{FF2B5EF4-FFF2-40B4-BE49-F238E27FC236}">
                  <a16:creationId xmlns:a16="http://schemas.microsoft.com/office/drawing/2014/main" id="{D1F9BE11-1346-880C-A3D5-CEFB2B7EF46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a:extLst>
                <a:ext uri="{FF2B5EF4-FFF2-40B4-BE49-F238E27FC236}">
                  <a16:creationId xmlns:a16="http://schemas.microsoft.com/office/drawing/2014/main" id="{AC6952D3-801B-8D1E-D1EE-AA831F69A172}"/>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a:extLst>
                <a:ext uri="{FF2B5EF4-FFF2-40B4-BE49-F238E27FC236}">
                  <a16:creationId xmlns:a16="http://schemas.microsoft.com/office/drawing/2014/main" id="{CABEA75D-6FAD-E23B-9DDB-2F0E5FB48AD5}"/>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a:extLst>
                <a:ext uri="{FF2B5EF4-FFF2-40B4-BE49-F238E27FC236}">
                  <a16:creationId xmlns:a16="http://schemas.microsoft.com/office/drawing/2014/main" id="{1DA4D5D4-ADA9-BF07-084D-DE3EA86531D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a:extLst>
                <a:ext uri="{FF2B5EF4-FFF2-40B4-BE49-F238E27FC236}">
                  <a16:creationId xmlns:a16="http://schemas.microsoft.com/office/drawing/2014/main" id="{3E835517-4411-9098-0E38-2AE7BD52F2C1}"/>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a:extLst>
              <a:ext uri="{FF2B5EF4-FFF2-40B4-BE49-F238E27FC236}">
                <a16:creationId xmlns:a16="http://schemas.microsoft.com/office/drawing/2014/main" id="{335C98C6-14EF-5F7C-4C28-D6931E72853F}"/>
              </a:ext>
            </a:extLst>
          </p:cNvPr>
          <p:cNvSpPr/>
          <p:nvPr/>
        </p:nvSpPr>
        <p:spPr>
          <a:xfrm>
            <a:off x="0" y="0"/>
            <a:ext cx="2386482" cy="10287000"/>
          </a:xfrm>
          <a:prstGeom prst="rect">
            <a:avLst/>
          </a:prstGeom>
          <a:solidFill>
            <a:srgbClr val="A100FF"/>
          </a:solidFill>
        </p:spPr>
        <p:txBody>
          <a:bodyPr/>
          <a:lstStyle/>
          <a:p>
            <a:endParaRPr lang="en-US"/>
          </a:p>
        </p:txBody>
      </p:sp>
      <p:grpSp>
        <p:nvGrpSpPr>
          <p:cNvPr id="23" name="Group 23">
            <a:extLst>
              <a:ext uri="{FF2B5EF4-FFF2-40B4-BE49-F238E27FC236}">
                <a16:creationId xmlns:a16="http://schemas.microsoft.com/office/drawing/2014/main" id="{58E9E18D-EA8A-9E6B-D76D-98C04DB33327}"/>
              </a:ext>
            </a:extLst>
          </p:cNvPr>
          <p:cNvGrpSpPr/>
          <p:nvPr/>
        </p:nvGrpSpPr>
        <p:grpSpPr>
          <a:xfrm>
            <a:off x="16515246" y="-1685151"/>
            <a:ext cx="3545508" cy="3370302"/>
            <a:chOff x="0" y="0"/>
            <a:chExt cx="4727344" cy="4493736"/>
          </a:xfrm>
        </p:grpSpPr>
        <p:grpSp>
          <p:nvGrpSpPr>
            <p:cNvPr id="24" name="Group 24">
              <a:extLst>
                <a:ext uri="{FF2B5EF4-FFF2-40B4-BE49-F238E27FC236}">
                  <a16:creationId xmlns:a16="http://schemas.microsoft.com/office/drawing/2014/main" id="{A858B50B-F198-1CD9-BF6E-9A2058103025}"/>
                </a:ext>
              </a:extLst>
            </p:cNvPr>
            <p:cNvGrpSpPr>
              <a:grpSpLocks noChangeAspect="1"/>
            </p:cNvGrpSpPr>
            <p:nvPr/>
          </p:nvGrpSpPr>
          <p:grpSpPr>
            <a:xfrm>
              <a:off x="644072" y="410464"/>
              <a:ext cx="4083272" cy="4083272"/>
              <a:chOff x="0" y="0"/>
              <a:chExt cx="6350000" cy="6350000"/>
            </a:xfrm>
          </p:grpSpPr>
          <p:sp>
            <p:nvSpPr>
              <p:cNvPr id="25" name="Freeform 25">
                <a:extLst>
                  <a:ext uri="{FF2B5EF4-FFF2-40B4-BE49-F238E27FC236}">
                    <a16:creationId xmlns:a16="http://schemas.microsoft.com/office/drawing/2014/main" id="{344E703C-E299-D7F3-EBAE-B8EA1F91A62C}"/>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a:extLst>
                <a:ext uri="{FF2B5EF4-FFF2-40B4-BE49-F238E27FC236}">
                  <a16:creationId xmlns:a16="http://schemas.microsoft.com/office/drawing/2014/main" id="{31D32A74-141F-B88C-C1A4-DFC88A0DA6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graph with purple and grey bars&#10;&#10;AI-generated content may be incorrect.">
            <a:extLst>
              <a:ext uri="{FF2B5EF4-FFF2-40B4-BE49-F238E27FC236}">
                <a16:creationId xmlns:a16="http://schemas.microsoft.com/office/drawing/2014/main" id="{7AB22F68-F576-15FA-8482-1B62007FB1E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19801" y="2401094"/>
            <a:ext cx="7924800" cy="6373232"/>
          </a:xfrm>
          <a:prstGeom prst="rect">
            <a:avLst/>
          </a:prstGeom>
          <a:noFill/>
          <a:ln>
            <a:noFill/>
          </a:ln>
        </p:spPr>
      </p:pic>
      <p:sp>
        <p:nvSpPr>
          <p:cNvPr id="29" name="TextBox 28">
            <a:extLst>
              <a:ext uri="{FF2B5EF4-FFF2-40B4-BE49-F238E27FC236}">
                <a16:creationId xmlns:a16="http://schemas.microsoft.com/office/drawing/2014/main" id="{4DFC5F83-413E-CB89-5910-441EBDE3980D}"/>
              </a:ext>
            </a:extLst>
          </p:cNvPr>
          <p:cNvSpPr txBox="1"/>
          <p:nvPr/>
        </p:nvSpPr>
        <p:spPr>
          <a:xfrm>
            <a:off x="2918941" y="1495850"/>
            <a:ext cx="14378459" cy="523220"/>
          </a:xfrm>
          <a:prstGeom prst="rect">
            <a:avLst/>
          </a:prstGeom>
          <a:noFill/>
        </p:spPr>
        <p:txBody>
          <a:bodyPr wrap="square" rtlCol="0">
            <a:spAutoFit/>
          </a:bodyPr>
          <a:lstStyle/>
          <a:p>
            <a:pPr algn="ctr"/>
            <a:r>
              <a:rPr lang="en-US" sz="2800" b="1" dirty="0">
                <a:solidFill>
                  <a:srgbClr val="A100FF"/>
                </a:solidFill>
                <a:latin typeface="+mj-lt"/>
              </a:rPr>
              <a:t>Animal posts generate 1,897 reactions, leading driver of user engagement</a:t>
            </a:r>
          </a:p>
        </p:txBody>
      </p:sp>
    </p:spTree>
    <p:extLst>
      <p:ext uri="{BB962C8B-B14F-4D97-AF65-F5344CB8AC3E}">
        <p14:creationId xmlns:p14="http://schemas.microsoft.com/office/powerpoint/2010/main" val="2133219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1133</TotalTime>
  <Words>2079</Words>
  <Application>Microsoft Macintosh PowerPoint</Application>
  <PresentationFormat>Custom</PresentationFormat>
  <Paragraphs>163</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Clear Sans Regular Bold</vt:lpstr>
      <vt:lpstr>Arial</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Atoma,EO (ug)</cp:lastModifiedBy>
  <cp:revision>15</cp:revision>
  <dcterms:created xsi:type="dcterms:W3CDTF">2006-08-16T00:00:00Z</dcterms:created>
  <dcterms:modified xsi:type="dcterms:W3CDTF">2025-05-27T18:43:20Z</dcterms:modified>
  <dc:identifier>DAEhDyfaYKE</dc:identifier>
</cp:coreProperties>
</file>